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Proxima Nova"/>
      <p:regular r:id="rId41"/>
      <p:bold r:id="rId42"/>
      <p:italic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Alfa Slab One"/>
      <p:regular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ProximaNova-bold.fntdata"/><Relationship Id="rId41" Type="http://schemas.openxmlformats.org/officeDocument/2006/relationships/font" Target="fonts/ProximaNova-regular.fntdata"/><Relationship Id="rId44" Type="http://schemas.openxmlformats.org/officeDocument/2006/relationships/font" Target="fonts/ProximaNova-boldItalic.fntdata"/><Relationship Id="rId43" Type="http://schemas.openxmlformats.org/officeDocument/2006/relationships/font" Target="fonts/ProximaNova-italic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AlfaSlabOne-regular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f836ef5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3f836ef5c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3e42889f1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3e42889f1_2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f836ef5c3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3f836ef5c3_0_3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f836ef5c3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3f836ef5c3_0_2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f836ef5c3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3f836ef5c3_0_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f836ef5c3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3f836ef5c3_0_3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3e42889f1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3e42889f1_2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f836ef5c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3f836ef5c3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f836ef5c3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3f836ef5c3_0_4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f37f4ff7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5f37f4ff76_0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0e84cf2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a0e84cf2e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f37f4ff7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5f37f4ff76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f37f4ff7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5f37f4ff76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f37f4ff7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5f37f4ff76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b9e9a23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3b9e9a238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f37f4ff7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5f37f4ff76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b9e9a238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3b9e9a238f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f836ef5c3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13f836ef5c3_0_5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f836ef5c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13f836ef5c3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f836ef5c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3f836ef5c3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6d91cc7b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36d91cc7b3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f37f4ff76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5f37f4ff76_0_2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f836ef5c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13f836ef5c3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3f836ef5c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13f836ef5c3_0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3e42889f1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33e42889f1_2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f37f4ff7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5f37f4ff76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f37f4ff7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5f37f4ff76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de33c5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3de33c59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e42889f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3e42889f1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f836ef5c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3f836ef5c3_0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e42889f1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3e42889f1_2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idx="1" type="subTitle"/>
          </p:nvPr>
        </p:nvSpPr>
        <p:spPr>
          <a:xfrm>
            <a:off x="490320" y="4863240"/>
            <a:ext cx="5683320" cy="1028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9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0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1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1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490320" y="4863240"/>
            <a:ext cx="5683200" cy="102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4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5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6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6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6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8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9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9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9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9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idx="1" type="subTitle"/>
          </p:nvPr>
        </p:nvSpPr>
        <p:spPr>
          <a:xfrm>
            <a:off x="490320" y="4863240"/>
            <a:ext cx="5683320" cy="1028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278240" y="2751120"/>
            <a:ext cx="58716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3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1760" y="595800"/>
            <a:ext cx="8520120" cy="195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572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2" name="Google Shape;112;p27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7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colab.research.google.com/drive/1P_18oPD9lQ8Z1bdRe5SNIllqY-WIqaX6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cikit-learn.org/stable/modules/classes.html#module-sklearn.preprocess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cikit-learn.org/stable/modules/preprocessing.html#preprocessing-categorical-feature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0"/>
          <p:cNvSpPr txBox="1"/>
          <p:nvPr/>
        </p:nvSpPr>
        <p:spPr>
          <a:xfrm>
            <a:off x="311760" y="595800"/>
            <a:ext cx="8520120" cy="19573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0"/>
          <p:cNvSpPr txBox="1"/>
          <p:nvPr/>
        </p:nvSpPr>
        <p:spPr>
          <a:xfrm>
            <a:off x="311760" y="3165840"/>
            <a:ext cx="8520120" cy="733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Aprendizaje No Supervisado</a:t>
            </a:r>
            <a:endParaRPr sz="2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Diplomatura en ciencia de Datos y su aplicaciones</a:t>
            </a:r>
            <a:endParaRPr sz="2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Laura Alonso Alemany y Valeria Rulloni</a:t>
            </a:r>
            <a:endParaRPr sz="2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endParaRPr sz="2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9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Euclídea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25" name="Google Shape;225;p49"/>
          <p:cNvSpPr txBox="1"/>
          <p:nvPr/>
        </p:nvSpPr>
        <p:spPr>
          <a:xfrm>
            <a:off x="762000" y="1326775"/>
            <a:ext cx="71001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=(x</a:t>
            </a:r>
            <a:r>
              <a:rPr baseline="-25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,x</a:t>
            </a:r>
            <a:r>
              <a:rPr baseline="-25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,...,x</a:t>
            </a:r>
            <a:r>
              <a:rPr baseline="-25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 i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=(y</a:t>
            </a:r>
            <a:r>
              <a:rPr baseline="-25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,y</a:t>
            </a:r>
            <a:r>
              <a:rPr baseline="-25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,...,y</a:t>
            </a:r>
            <a:r>
              <a:rPr baseline="-25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 i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Comic Sans MS"/>
                <a:ea typeface="Comic Sans MS"/>
                <a:cs typeface="Comic Sans MS"/>
                <a:sym typeface="Comic Sans MS"/>
              </a:rPr>
              <a:t>d(</a:t>
            </a:r>
            <a:r>
              <a:rPr i="1" lang="en-US" sz="1800" u="sng"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i="1" lang="en-US" sz="1800">
                <a:latin typeface="Comic Sans MS"/>
                <a:ea typeface="Comic Sans MS"/>
                <a:cs typeface="Comic Sans MS"/>
                <a:sym typeface="Comic Sans MS"/>
              </a:rPr>
              <a:t>,</a:t>
            </a:r>
            <a:r>
              <a:rPr i="1" lang="en-US" sz="1800" u="sng"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i="1" lang="en-US" sz="1800">
                <a:latin typeface="Comic Sans MS"/>
                <a:ea typeface="Comic Sans MS"/>
                <a:cs typeface="Comic Sans MS"/>
                <a:sym typeface="Comic Sans MS"/>
              </a:rPr>
              <a:t>)=[(</a:t>
            </a:r>
            <a:r>
              <a:rPr i="1" lang="en-US" sz="1800" u="sng"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i="1" lang="en-US" sz="1800">
                <a:latin typeface="Comic Sans MS"/>
                <a:ea typeface="Comic Sans MS"/>
                <a:cs typeface="Comic Sans MS"/>
                <a:sym typeface="Comic Sans MS"/>
              </a:rPr>
              <a:t>-</a:t>
            </a:r>
            <a:r>
              <a:rPr i="1" lang="en-US" sz="1800" u="sng"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i="1" lang="en-US" sz="1800">
                <a:latin typeface="Comic Sans MS"/>
                <a:ea typeface="Comic Sans MS"/>
                <a:cs typeface="Comic Sans MS"/>
                <a:sym typeface="Comic Sans MS"/>
              </a:rPr>
              <a:t>)’(</a:t>
            </a:r>
            <a:r>
              <a:rPr i="1" lang="en-US" sz="1800" u="sng"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i="1" lang="en-US" sz="1800">
                <a:latin typeface="Comic Sans MS"/>
                <a:ea typeface="Comic Sans MS"/>
                <a:cs typeface="Comic Sans MS"/>
                <a:sym typeface="Comic Sans MS"/>
              </a:rPr>
              <a:t>-</a:t>
            </a:r>
            <a:r>
              <a:rPr i="1" lang="en-US" sz="1800" u="sng"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i="1" lang="en-US" sz="1800"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]</a:t>
            </a:r>
            <a:r>
              <a:rPr baseline="30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(½)</a:t>
            </a:r>
            <a:endParaRPr i="1"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Comic Sans MS"/>
                <a:ea typeface="Comic Sans MS"/>
                <a:cs typeface="Comic Sans MS"/>
                <a:sym typeface="Comic Sans MS"/>
              </a:rPr>
              <a:t>		=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[(x</a:t>
            </a:r>
            <a:r>
              <a:rPr baseline="-25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-y</a:t>
            </a:r>
            <a:r>
              <a:rPr baseline="-25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r>
              <a:rPr baseline="30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+ (x</a:t>
            </a:r>
            <a:r>
              <a:rPr baseline="-25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-y</a:t>
            </a:r>
            <a:r>
              <a:rPr baseline="-25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r>
              <a:rPr baseline="30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+...+(x</a:t>
            </a:r>
            <a:r>
              <a:rPr baseline="-25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-y</a:t>
            </a:r>
            <a:r>
              <a:rPr baseline="-25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r>
              <a:rPr baseline="30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]</a:t>
            </a:r>
            <a:r>
              <a:rPr baseline="30000"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(½)</a:t>
            </a:r>
            <a:endParaRPr i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 u="sng"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i="1" lang="en-US" sz="1800">
                <a:latin typeface="Comic Sans MS"/>
                <a:ea typeface="Comic Sans MS"/>
                <a:cs typeface="Comic Sans MS"/>
                <a:sym typeface="Comic Sans MS"/>
              </a:rPr>
              <a:t>=(2,2,1)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 u="sng"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i="1" lang="en-US" sz="1800">
                <a:latin typeface="Comic Sans MS"/>
                <a:ea typeface="Comic Sans MS"/>
                <a:cs typeface="Comic Sans MS"/>
                <a:sym typeface="Comic Sans MS"/>
              </a:rPr>
              <a:t>=(1,2,1)</a:t>
            </a:r>
            <a:endParaRPr i="1"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=(8,8,4)</a:t>
            </a:r>
            <a:endParaRPr i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d(</a:t>
            </a:r>
            <a:r>
              <a:rPr i="1" lang="en-US" sz="18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</a:t>
            </a:r>
            <a:r>
              <a:rPr i="1" lang="en-US" sz="18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)=1</a:t>
            </a:r>
            <a:r>
              <a:rPr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=[(2-1)</a:t>
            </a:r>
            <a:r>
              <a:rPr baseline="30000"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+ (2-2)</a:t>
            </a:r>
            <a:r>
              <a:rPr baseline="30000"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 +(1-1)</a:t>
            </a:r>
            <a:r>
              <a:rPr baseline="30000"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]</a:t>
            </a:r>
            <a:r>
              <a:rPr baseline="30000"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(½)</a:t>
            </a:r>
            <a:endParaRPr i="1" sz="1800">
              <a:solidFill>
                <a:srgbClr val="99999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d(</a:t>
            </a:r>
            <a:r>
              <a:rPr i="1" lang="en-US" sz="18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</a:t>
            </a:r>
            <a:r>
              <a:rPr i="1" lang="en-US" sz="18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i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)=9</a:t>
            </a:r>
            <a:r>
              <a:rPr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=[(8-2)</a:t>
            </a:r>
            <a:r>
              <a:rPr baseline="30000"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+ (8-2)</a:t>
            </a:r>
            <a:r>
              <a:rPr baseline="30000"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 +(4-1)</a:t>
            </a:r>
            <a:r>
              <a:rPr baseline="30000"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]</a:t>
            </a:r>
            <a:r>
              <a:rPr baseline="30000" i="1" lang="en-US" sz="18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(½)</a:t>
            </a:r>
            <a:endParaRPr i="1" sz="1800">
              <a:solidFill>
                <a:srgbClr val="99999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0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datos continuos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0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50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50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50"/>
          <p:cNvSpPr/>
          <p:nvPr/>
        </p:nvSpPr>
        <p:spPr>
          <a:xfrm>
            <a:off x="6947775" y="4320000"/>
            <a:ext cx="1111800" cy="8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75" y="1169750"/>
            <a:ext cx="6122125" cy="38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0"/>
          <p:cNvSpPr/>
          <p:nvPr/>
        </p:nvSpPr>
        <p:spPr>
          <a:xfrm>
            <a:off x="1225925" y="1090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1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datos continuos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51"/>
          <p:cNvPicPr preferRelativeResize="0"/>
          <p:nvPr/>
        </p:nvPicPr>
        <p:blipFill rotWithShape="1">
          <a:blip r:embed="rId3">
            <a:alphaModFix/>
          </a:blip>
          <a:srcRect b="0" l="0" r="0" t="8500"/>
          <a:stretch/>
        </p:blipFill>
        <p:spPr>
          <a:xfrm>
            <a:off x="1431550" y="1413800"/>
            <a:ext cx="6351023" cy="3496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51"/>
          <p:cNvSpPr/>
          <p:nvPr/>
        </p:nvSpPr>
        <p:spPr>
          <a:xfrm>
            <a:off x="7338250" y="4416400"/>
            <a:ext cx="713700" cy="53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datos continuos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25" y="1088985"/>
            <a:ext cx="6349220" cy="382134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52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52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datos continuos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3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53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325" y="1092250"/>
            <a:ext cx="6270546" cy="3956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3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53"/>
          <p:cNvSpPr/>
          <p:nvPr/>
        </p:nvSpPr>
        <p:spPr>
          <a:xfrm>
            <a:off x="6947775" y="4320000"/>
            <a:ext cx="1111800" cy="8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Distancias: datos 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discretos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4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54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54"/>
          <p:cNvSpPr/>
          <p:nvPr/>
        </p:nvSpPr>
        <p:spPr>
          <a:xfrm>
            <a:off x="6947775" y="4320000"/>
            <a:ext cx="1111800" cy="8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725" y="1017350"/>
            <a:ext cx="5805762" cy="410814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54"/>
          <p:cNvSpPr/>
          <p:nvPr/>
        </p:nvSpPr>
        <p:spPr>
          <a:xfrm>
            <a:off x="6005250" y="2787175"/>
            <a:ext cx="1111800" cy="9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4"/>
          <p:cNvSpPr/>
          <p:nvPr/>
        </p:nvSpPr>
        <p:spPr>
          <a:xfrm>
            <a:off x="1552725" y="1017350"/>
            <a:ext cx="5274000" cy="28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Similaridades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5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55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55"/>
          <p:cNvSpPr/>
          <p:nvPr/>
        </p:nvSpPr>
        <p:spPr>
          <a:xfrm>
            <a:off x="6947775" y="4320000"/>
            <a:ext cx="1111800" cy="8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55"/>
          <p:cNvSpPr/>
          <p:nvPr/>
        </p:nvSpPr>
        <p:spPr>
          <a:xfrm>
            <a:off x="6005250" y="2787175"/>
            <a:ext cx="1111800" cy="9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55"/>
          <p:cNvSpPr/>
          <p:nvPr/>
        </p:nvSpPr>
        <p:spPr>
          <a:xfrm>
            <a:off x="1552725" y="1017350"/>
            <a:ext cx="5394900" cy="5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525" y="1069700"/>
            <a:ext cx="5960552" cy="3818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5"/>
          <p:cNvSpPr/>
          <p:nvPr/>
        </p:nvSpPr>
        <p:spPr>
          <a:xfrm>
            <a:off x="1431525" y="982925"/>
            <a:ext cx="2962200" cy="33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55"/>
          <p:cNvSpPr/>
          <p:nvPr/>
        </p:nvSpPr>
        <p:spPr>
          <a:xfrm>
            <a:off x="6880450" y="3783575"/>
            <a:ext cx="740700" cy="134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Similaridad vs Distancia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56"/>
          <p:cNvSpPr/>
          <p:nvPr/>
        </p:nvSpPr>
        <p:spPr>
          <a:xfrm>
            <a:off x="982925" y="982925"/>
            <a:ext cx="2814000" cy="4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6"/>
          <p:cNvSpPr/>
          <p:nvPr/>
        </p:nvSpPr>
        <p:spPr>
          <a:xfrm>
            <a:off x="6947775" y="4389475"/>
            <a:ext cx="969300" cy="6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56"/>
          <p:cNvSpPr/>
          <p:nvPr/>
        </p:nvSpPr>
        <p:spPr>
          <a:xfrm>
            <a:off x="6947775" y="4320000"/>
            <a:ext cx="1111800" cy="8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6"/>
          <p:cNvSpPr/>
          <p:nvPr/>
        </p:nvSpPr>
        <p:spPr>
          <a:xfrm>
            <a:off x="6005250" y="2787175"/>
            <a:ext cx="1111800" cy="9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56"/>
          <p:cNvSpPr/>
          <p:nvPr/>
        </p:nvSpPr>
        <p:spPr>
          <a:xfrm>
            <a:off x="1552725" y="1017350"/>
            <a:ext cx="5394900" cy="5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6"/>
          <p:cNvSpPr/>
          <p:nvPr/>
        </p:nvSpPr>
        <p:spPr>
          <a:xfrm>
            <a:off x="1431525" y="982925"/>
            <a:ext cx="2962200" cy="33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56"/>
          <p:cNvSpPr/>
          <p:nvPr/>
        </p:nvSpPr>
        <p:spPr>
          <a:xfrm>
            <a:off x="6880450" y="3783575"/>
            <a:ext cx="740700" cy="134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6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¿Cuál es la diferencia?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7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lgoritmos de </a:t>
            </a: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clustering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7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k-Medias</a:t>
            </a: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PAM/CLARA/CLARANS</a:t>
            </a:r>
            <a:b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Mezcla de gaussianas (GMM) , MeanShift</a:t>
            </a:r>
            <a:b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DBSCAN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Optics, DenClue</a:t>
            </a:r>
            <a:b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Clustering jerárquico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Ward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Diana/Agnes, BIRCH, CURE, Chameleon, ROCK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8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K-means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200" y="881075"/>
            <a:ext cx="7400126" cy="45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8"/>
          <p:cNvSpPr txBox="1"/>
          <p:nvPr/>
        </p:nvSpPr>
        <p:spPr>
          <a:xfrm>
            <a:off x="312000" y="664207"/>
            <a:ext cx="85200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22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Particiona usando distancia a k centroides (k-medias)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/>
          <p:nvPr/>
        </p:nvSpPr>
        <p:spPr>
          <a:xfrm>
            <a:off x="437250" y="2348400"/>
            <a:ext cx="8520000" cy="24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</a:t>
            </a:r>
            <a:endParaRPr sz="54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Conglomerados</a:t>
            </a:r>
            <a:endParaRPr sz="54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““</a:t>
            </a:r>
            <a:r>
              <a:rPr lang="en-US" sz="5400" strike="sng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Clasificación</a:t>
            </a:r>
            <a:r>
              <a:rPr lang="en-US" sz="54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”” NO supervisada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9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Mezcla de Gaussianas (GMM)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9"/>
          <p:cNvSpPr txBox="1"/>
          <p:nvPr/>
        </p:nvSpPr>
        <p:spPr>
          <a:xfrm>
            <a:off x="240325" y="854701"/>
            <a:ext cx="85200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190500" rtl="0" algn="l">
              <a:spcBef>
                <a:spcPts val="2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Supongamos tener alguna información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Datos numéricos (reales),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roducidos por una densidad mezcla de Gaussianas,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1905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8" name="Google Shape;31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350" y="2343125"/>
            <a:ext cx="5191124" cy="27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0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Mezcla de Gaussianas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60"/>
          <p:cNvSpPr txBox="1"/>
          <p:nvPr/>
        </p:nvSpPr>
        <p:spPr>
          <a:xfrm>
            <a:off x="240325" y="854701"/>
            <a:ext cx="85200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1905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5" name="Google Shape;32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00" y="1926450"/>
            <a:ext cx="7337177" cy="31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Como funciona el GMM?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61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Comenzamos con una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partición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aleatoria de la cual se sacan los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parámetros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de inicio y desde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allí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se itera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90500" marR="1905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9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2" name="Google Shape;33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1632152"/>
            <a:ext cx="3979922" cy="34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Mean Shift Algorithm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62"/>
          <p:cNvSpPr txBox="1"/>
          <p:nvPr/>
        </p:nvSpPr>
        <p:spPr>
          <a:xfrm>
            <a:off x="311750" y="1457149"/>
            <a:ext cx="85200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2425" lvl="0" marL="457200" marR="190500" rtl="0" algn="l"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SzPts val="1950"/>
              <a:buFont typeface="Proxima Nova"/>
              <a:buChar char="❖"/>
            </a:pPr>
            <a:r>
              <a:rPr lang="en-US" sz="165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arámetro</a:t>
            </a:r>
            <a:r>
              <a:rPr b="1"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bandwidth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debe ser fijado a priori, le define un entorno de influencia o cercanía a cada dato y media móvil.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el algorimto se define inicializado con cada dato, considera el entorno de cercanía de este y calcula la media de los datos de ese entorno, el dato se </a:t>
            </a:r>
            <a:r>
              <a:rPr lang="en-US" sz="1800" u="sng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cambia por esa media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y se repite el algoritmo de forma iterativa hasta converger.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2425" lvl="0" marL="4572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95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El parámetro  también s</a:t>
            </a: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 utiliza para definir un kernel de densidad</a:t>
            </a:r>
            <a:endParaRPr sz="1800">
              <a:solidFill>
                <a:srgbClr val="80808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Intuitivamente se suman esas densidades y se encuentran los centros o regiones más densos y la cantidad de estas. </a:t>
            </a:r>
            <a:endParaRPr sz="1800">
              <a:solidFill>
                <a:srgbClr val="80808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1905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Mean Shift Algorithm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50" y="1017350"/>
            <a:ext cx="5613058" cy="396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Mean Shift Algorithm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50" y="1076875"/>
            <a:ext cx="5663670" cy="399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Mean Shift Algorithm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5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2425" lvl="0" marL="457200" marR="190500" rtl="0" algn="l"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SzPts val="1950"/>
              <a:buFont typeface="Proxima Nova"/>
              <a:buChar char="❖"/>
            </a:pPr>
            <a:r>
              <a:rPr lang="en-US" sz="165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arámetro bandwidth fijado a priori.</a:t>
            </a:r>
            <a:endParaRPr sz="1800">
              <a:solidFill>
                <a:srgbClr val="808080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t/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Puede ser estimado utilizando la teoría no paramétrica, dependiendo de que kernel se use.</a:t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t/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Note_fig4.ipynb tiene un ejemplo de Mean Shift automático </a:t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t/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(No tiene sentido usar medidas de bondad de ajuste BIC o AIC pues no se está fijando un modelo paramétrico)</a:t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Notebook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6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1905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50" u="sng">
                <a:solidFill>
                  <a:schemeClr val="hlink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ntb_clustering_2_fifa2019_Colab.ipynb</a:t>
            </a:r>
            <a:endParaRPr sz="1800">
              <a:solidFill>
                <a:srgbClr val="808080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marR="1905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7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7"/>
          <p:cNvSpPr txBox="1"/>
          <p:nvPr/>
        </p:nvSpPr>
        <p:spPr>
          <a:xfrm>
            <a:off x="378350" y="1143175"/>
            <a:ext cx="845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Hay </a:t>
            </a:r>
            <a:r>
              <a:rPr lang="en-US" sz="1800" u="sng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dos parámetros</a:t>
            </a: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en este algoritmo: </a:t>
            </a:r>
            <a:r>
              <a:rPr b="1"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min_samples</a:t>
            </a: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b="1"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eps</a:t>
            </a: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donde min_samples son los datos mínimos requeridos en un entorno de radio eps, los cuales definen la noción de zona densa.</a:t>
            </a:r>
            <a:endParaRPr sz="1800">
              <a:solidFill>
                <a:srgbClr val="80808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Un cluster es un conjunto de puntos de núcleo cercanos unos con otros, junto a un conjunto de puntos no núcleo que están cercanos a algún punto de núcleo.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8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8"/>
          <p:cNvSpPr txBox="1"/>
          <p:nvPr/>
        </p:nvSpPr>
        <p:spPr>
          <a:xfrm>
            <a:off x="378350" y="1143175"/>
            <a:ext cx="845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El algoritmo </a:t>
            </a:r>
            <a:r>
              <a:rPr lang="en-US" sz="1800" u="sng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empieza con una muestra aleatoria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y encuentra todos los puntos en el entorno de radio eps.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Si el número de puntos es mayor a min_number se etiqueta ese punto como un punto de núcleo, si no es un punto outlier.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2"/>
          <p:cNvSpPr txBox="1"/>
          <p:nvPr/>
        </p:nvSpPr>
        <p:spPr>
          <a:xfrm>
            <a:off x="311750" y="1533350"/>
            <a:ext cx="8832300" cy="24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Noto Sans Symbols"/>
              <a:buAutoNum type="arabicPeriod"/>
            </a:pPr>
            <a:r>
              <a:rPr lang="en-US" sz="1800" u="sng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Intuición</a:t>
            </a:r>
            <a:r>
              <a:rPr lang="en-US" sz="18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 general de clustering </a:t>
            </a:r>
            <a:endParaRPr sz="18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roxima Nova"/>
              <a:buAutoNum type="arabicPeriod"/>
            </a:pPr>
            <a:r>
              <a:rPr lang="en-US" sz="18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Conocimiento de los </a:t>
            </a:r>
            <a:r>
              <a:rPr lang="en-US" sz="1800" u="sng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Datos</a:t>
            </a:r>
            <a:r>
              <a:rPr lang="en-US" sz="18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 e Información Relevante al problema</a:t>
            </a:r>
            <a:endParaRPr sz="18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roxima Nova"/>
              <a:buAutoNum type="arabicPeriod"/>
            </a:pPr>
            <a:r>
              <a:rPr lang="en-US" sz="18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Importancia del </a:t>
            </a:r>
            <a:r>
              <a:rPr lang="en-US" sz="1800" u="sng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conocimiento de dominio</a:t>
            </a:r>
            <a:endParaRPr sz="1800" u="sng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AutoNum type="arabicPeriod"/>
            </a:pPr>
            <a:r>
              <a:rPr lang="en-US" sz="18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Similaridad y/o Distancia</a:t>
            </a:r>
            <a:r>
              <a:rPr lang="en-US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entre datos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AutoNum type="arabicPeriod"/>
            </a:pPr>
            <a:r>
              <a:rPr lang="en-US" sz="18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Algoritmos</a:t>
            </a:r>
            <a:r>
              <a:rPr lang="en-US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de agrupamiento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AutoNum type="arabicPeriod"/>
            </a:pPr>
            <a:r>
              <a:rPr lang="en-US" sz="18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Evaluación</a:t>
            </a:r>
            <a:r>
              <a:rPr lang="en-US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de resultados: Visualización, Medidas y relevancia: utilidad o impacto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2"/>
          <p:cNvSpPr txBox="1"/>
          <p:nvPr/>
        </p:nvSpPr>
        <p:spPr>
          <a:xfrm>
            <a:off x="490320" y="297840"/>
            <a:ext cx="48273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Mapa de Ruta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9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325" y="750100"/>
            <a:ext cx="6994200" cy="43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0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0"/>
          <p:cNvSpPr txBox="1"/>
          <p:nvPr/>
        </p:nvSpPr>
        <p:spPr>
          <a:xfrm>
            <a:off x="378350" y="1143175"/>
            <a:ext cx="845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Todos los puntos del entorno se etiquetan como puntos no núcleo de cluster. Se realiza el mismo procedimiento para cada uno de ellos, cambiando a punto con su etiqueta y agregando nuevos puntos, o marcando outliers.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Si no hay más puntos en un entorno eps de cada punto del cluster, se salta a otro punto aleatoriamente y se continúa hasta que todo punto es bien un punto de cluster o un outlier.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1"/>
          <p:cNvSpPr txBox="1"/>
          <p:nvPr/>
        </p:nvSpPr>
        <p:spPr>
          <a:xfrm>
            <a:off x="311760" y="44835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note_fig8.ipynb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075" y="-66500"/>
            <a:ext cx="5097926" cy="52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 jerárquico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2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 no queremos especificar k…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Algoritmos jerárquicos que generan una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taxonomía jerárquica de clusters (dendrograma)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Interpretación más rica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Más difícil de interpretar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El corte del árbol tiene que ser ortogonal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72"/>
          <p:cNvSpPr/>
          <p:nvPr/>
        </p:nvSpPr>
        <p:spPr>
          <a:xfrm>
            <a:off x="4695120" y="1801800"/>
            <a:ext cx="3051000" cy="3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72"/>
          <p:cNvSpPr/>
          <p:nvPr/>
        </p:nvSpPr>
        <p:spPr>
          <a:xfrm>
            <a:off x="4867920" y="4507920"/>
            <a:ext cx="378" cy="270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01" name="Google Shape;401;p72"/>
          <p:cNvSpPr/>
          <p:nvPr/>
        </p:nvSpPr>
        <p:spPr>
          <a:xfrm>
            <a:off x="5213160" y="4507920"/>
            <a:ext cx="378" cy="270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02" name="Google Shape;402;p72"/>
          <p:cNvSpPr/>
          <p:nvPr/>
        </p:nvSpPr>
        <p:spPr>
          <a:xfrm>
            <a:off x="5558760" y="3912480"/>
            <a:ext cx="378" cy="86578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03" name="Google Shape;403;p72"/>
          <p:cNvSpPr/>
          <p:nvPr/>
        </p:nvSpPr>
        <p:spPr>
          <a:xfrm>
            <a:off x="5904000" y="4345560"/>
            <a:ext cx="378" cy="432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04" name="Google Shape;404;p72"/>
          <p:cNvSpPr/>
          <p:nvPr/>
        </p:nvSpPr>
        <p:spPr>
          <a:xfrm>
            <a:off x="6249600" y="4345560"/>
            <a:ext cx="378" cy="432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05" name="Google Shape;405;p72"/>
          <p:cNvSpPr/>
          <p:nvPr/>
        </p:nvSpPr>
        <p:spPr>
          <a:xfrm>
            <a:off x="6594840" y="3696120"/>
            <a:ext cx="378" cy="1082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06" name="Google Shape;406;p72"/>
          <p:cNvSpPr/>
          <p:nvPr/>
        </p:nvSpPr>
        <p:spPr>
          <a:xfrm>
            <a:off x="6940440" y="3317040"/>
            <a:ext cx="378" cy="14612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07" name="Google Shape;407;p72"/>
          <p:cNvSpPr/>
          <p:nvPr/>
        </p:nvSpPr>
        <p:spPr>
          <a:xfrm>
            <a:off x="7285680" y="4129200"/>
            <a:ext cx="378" cy="649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08" name="Google Shape;408;p72"/>
          <p:cNvSpPr/>
          <p:nvPr/>
        </p:nvSpPr>
        <p:spPr>
          <a:xfrm>
            <a:off x="7631280" y="4129200"/>
            <a:ext cx="378" cy="649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09" name="Google Shape;409;p72"/>
          <p:cNvSpPr/>
          <p:nvPr/>
        </p:nvSpPr>
        <p:spPr>
          <a:xfrm>
            <a:off x="4867920" y="4507920"/>
            <a:ext cx="3452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10" name="Google Shape;410;p72"/>
          <p:cNvSpPr/>
          <p:nvPr/>
        </p:nvSpPr>
        <p:spPr>
          <a:xfrm>
            <a:off x="5904000" y="4345560"/>
            <a:ext cx="3452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11" name="Google Shape;411;p72"/>
          <p:cNvSpPr/>
          <p:nvPr/>
        </p:nvSpPr>
        <p:spPr>
          <a:xfrm>
            <a:off x="7285680" y="4129200"/>
            <a:ext cx="3452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12" name="Google Shape;412;p72"/>
          <p:cNvSpPr/>
          <p:nvPr/>
        </p:nvSpPr>
        <p:spPr>
          <a:xfrm>
            <a:off x="5040720" y="3912480"/>
            <a:ext cx="378" cy="595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13" name="Google Shape;413;p72"/>
          <p:cNvSpPr/>
          <p:nvPr/>
        </p:nvSpPr>
        <p:spPr>
          <a:xfrm>
            <a:off x="5040720" y="3912480"/>
            <a:ext cx="5180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14" name="Google Shape;414;p72"/>
          <p:cNvSpPr/>
          <p:nvPr/>
        </p:nvSpPr>
        <p:spPr>
          <a:xfrm>
            <a:off x="6076800" y="3696120"/>
            <a:ext cx="378" cy="649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15" name="Google Shape;415;p72"/>
          <p:cNvSpPr/>
          <p:nvPr/>
        </p:nvSpPr>
        <p:spPr>
          <a:xfrm>
            <a:off x="6076800" y="3696120"/>
            <a:ext cx="5180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16" name="Google Shape;416;p72"/>
          <p:cNvSpPr/>
          <p:nvPr/>
        </p:nvSpPr>
        <p:spPr>
          <a:xfrm>
            <a:off x="6307200" y="3317040"/>
            <a:ext cx="378" cy="378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17" name="Google Shape;417;p72"/>
          <p:cNvSpPr/>
          <p:nvPr/>
        </p:nvSpPr>
        <p:spPr>
          <a:xfrm>
            <a:off x="6307200" y="3317040"/>
            <a:ext cx="63250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18" name="Google Shape;418;p72"/>
          <p:cNvSpPr/>
          <p:nvPr/>
        </p:nvSpPr>
        <p:spPr>
          <a:xfrm>
            <a:off x="7458480" y="2938320"/>
            <a:ext cx="378" cy="119053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19" name="Google Shape;419;p72"/>
          <p:cNvSpPr/>
          <p:nvPr/>
        </p:nvSpPr>
        <p:spPr>
          <a:xfrm>
            <a:off x="6594840" y="2938320"/>
            <a:ext cx="378" cy="378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20" name="Google Shape;420;p72"/>
          <p:cNvSpPr/>
          <p:nvPr/>
        </p:nvSpPr>
        <p:spPr>
          <a:xfrm>
            <a:off x="6594840" y="2938320"/>
            <a:ext cx="862920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21" name="Google Shape;421;p72"/>
          <p:cNvSpPr/>
          <p:nvPr/>
        </p:nvSpPr>
        <p:spPr>
          <a:xfrm>
            <a:off x="6998040" y="2505240"/>
            <a:ext cx="378" cy="432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22" name="Google Shape;422;p72"/>
          <p:cNvSpPr/>
          <p:nvPr/>
        </p:nvSpPr>
        <p:spPr>
          <a:xfrm>
            <a:off x="5270760" y="2505240"/>
            <a:ext cx="378" cy="14068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23" name="Google Shape;423;p72"/>
          <p:cNvSpPr/>
          <p:nvPr/>
        </p:nvSpPr>
        <p:spPr>
          <a:xfrm>
            <a:off x="5270760" y="2505240"/>
            <a:ext cx="1726920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24" name="Google Shape;424;p72"/>
          <p:cNvSpPr/>
          <p:nvPr/>
        </p:nvSpPr>
        <p:spPr>
          <a:xfrm>
            <a:off x="6134400" y="2234520"/>
            <a:ext cx="378" cy="270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425" name="Google Shape;425;p72"/>
          <p:cNvSpPr/>
          <p:nvPr/>
        </p:nvSpPr>
        <p:spPr>
          <a:xfrm>
            <a:off x="481032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72"/>
          <p:cNvSpPr/>
          <p:nvPr/>
        </p:nvSpPr>
        <p:spPr>
          <a:xfrm>
            <a:off x="515556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72"/>
          <p:cNvSpPr/>
          <p:nvPr/>
        </p:nvSpPr>
        <p:spPr>
          <a:xfrm>
            <a:off x="550116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72"/>
          <p:cNvSpPr/>
          <p:nvPr/>
        </p:nvSpPr>
        <p:spPr>
          <a:xfrm>
            <a:off x="584640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72"/>
          <p:cNvSpPr/>
          <p:nvPr/>
        </p:nvSpPr>
        <p:spPr>
          <a:xfrm>
            <a:off x="619200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72"/>
          <p:cNvSpPr/>
          <p:nvPr/>
        </p:nvSpPr>
        <p:spPr>
          <a:xfrm>
            <a:off x="653724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72"/>
          <p:cNvSpPr/>
          <p:nvPr/>
        </p:nvSpPr>
        <p:spPr>
          <a:xfrm>
            <a:off x="688284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72"/>
          <p:cNvSpPr/>
          <p:nvPr/>
        </p:nvSpPr>
        <p:spPr>
          <a:xfrm>
            <a:off x="722808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72"/>
          <p:cNvSpPr/>
          <p:nvPr/>
        </p:nvSpPr>
        <p:spPr>
          <a:xfrm>
            <a:off x="757368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00" y="188126"/>
            <a:ext cx="7851674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73"/>
          <p:cNvSpPr txBox="1"/>
          <p:nvPr/>
        </p:nvSpPr>
        <p:spPr>
          <a:xfrm rot="-5400000">
            <a:off x="-842050" y="2462125"/>
            <a:ext cx="244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b="1" lang="en-US" sz="15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Note_fig1.ipynb</a:t>
            </a:r>
            <a:endParaRPr b="1"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3"/>
          <p:cNvSpPr txBox="1"/>
          <p:nvPr/>
        </p:nvSpPr>
        <p:spPr>
          <a:xfrm>
            <a:off x="159350" y="444950"/>
            <a:ext cx="883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</a:t>
            </a: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lustering o agrupamiento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3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Agrupar objetos semejantes, parecidos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Entrada</a:t>
            </a:r>
            <a:r>
              <a:rPr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n objetos o individuo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en un espacio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-dimensional:</a:t>
            </a:r>
            <a:b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X en R</a:t>
            </a:r>
            <a:r>
              <a:rPr baseline="30000"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nxm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cada fila representa un objeto  (vector con m valores)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sng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Salida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una </a:t>
            </a:r>
            <a:r>
              <a:rPr b="1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solución 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conglomerados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b="1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clusters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) de objetos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semejantes</a:t>
            </a:r>
            <a:b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semejantes → cercanos en el espacio o similares)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minimiza la distancia entre los objetos de un mismo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conglomerado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maximiza la distancia entre los objetos de distintos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conglomerados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Cómo funciona clustering</a:t>
            </a:r>
            <a:endParaRPr sz="3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90" name="Google Shape;190;p44"/>
          <p:cNvSpPr txBox="1"/>
          <p:nvPr/>
        </p:nvSpPr>
        <p:spPr>
          <a:xfrm>
            <a:off x="2095500" y="1140450"/>
            <a:ext cx="70485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650"/>
              <a:buChar char="●"/>
            </a:pPr>
            <a:r>
              <a:rPr lang="en-US" sz="1650">
                <a:solidFill>
                  <a:srgbClr val="808080"/>
                </a:solidFill>
                <a:highlight>
                  <a:srgbClr val="FFFFFF"/>
                </a:highlight>
              </a:rPr>
              <a:t>O</a:t>
            </a:r>
            <a:r>
              <a:rPr lang="en-US" sz="1650">
                <a:solidFill>
                  <a:srgbClr val="808080"/>
                </a:solidFill>
                <a:highlight>
                  <a:srgbClr val="FFFFFF"/>
                </a:highlight>
              </a:rPr>
              <a:t>bjetos de un mismo grupo son similares</a:t>
            </a:r>
            <a:endParaRPr sz="165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50"/>
              <a:buChar char="●"/>
            </a:pPr>
            <a:r>
              <a:rPr lang="en-US" sz="1650">
                <a:solidFill>
                  <a:srgbClr val="808080"/>
                </a:solidFill>
                <a:highlight>
                  <a:srgbClr val="FFFFFF"/>
                </a:highlight>
              </a:rPr>
              <a:t>Objetos de distintos clusters son distantes o distintos</a:t>
            </a:r>
            <a:endParaRPr sz="165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1" name="Google Shape;1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50" y="1083850"/>
            <a:ext cx="6379575" cy="39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Mis Datos…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45"/>
          <p:cNvPicPr preferRelativeResize="0"/>
          <p:nvPr/>
        </p:nvPicPr>
        <p:blipFill rotWithShape="1">
          <a:blip r:embed="rId3">
            <a:alphaModFix/>
          </a:blip>
          <a:srcRect b="54983" l="0" r="0" t="0"/>
          <a:stretch/>
        </p:blipFill>
        <p:spPr>
          <a:xfrm>
            <a:off x="3171825" y="1211950"/>
            <a:ext cx="5638624" cy="14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5"/>
          <p:cNvSpPr/>
          <p:nvPr/>
        </p:nvSpPr>
        <p:spPr>
          <a:xfrm>
            <a:off x="6388900" y="3117075"/>
            <a:ext cx="2035800" cy="185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45"/>
          <p:cNvPicPr preferRelativeResize="0"/>
          <p:nvPr/>
        </p:nvPicPr>
        <p:blipFill rotWithShape="1">
          <a:blip r:embed="rId4">
            <a:alphaModFix/>
          </a:blip>
          <a:srcRect b="-2619" l="0" r="48843" t="2620"/>
          <a:stretch/>
        </p:blipFill>
        <p:spPr>
          <a:xfrm>
            <a:off x="162275" y="1658125"/>
            <a:ext cx="2752852" cy="29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2686525" y="3227500"/>
            <a:ext cx="6394200" cy="1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¿Cómo es el espacio? ¿Cómo represento mis problemas?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¿Cómo se calcula la distancia (semejanza) en este espacio?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 txBox="1"/>
          <p:nvPr/>
        </p:nvSpPr>
        <p:spPr>
          <a:xfrm>
            <a:off x="130450" y="444950"/>
            <a:ext cx="914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Pre-procesamiento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6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atributos continuos: 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evitar que unas variables dominen sobre otras los valores de los atributos se escalan o estandarizan a priori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b="1" lang="en-US" sz="1600">
                <a:solidFill>
                  <a:srgbClr val="2878A2"/>
                </a:solidFill>
                <a:highlight>
                  <a:srgbClr val="BED4EB"/>
                </a:highlight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sklearn.preprocessing</a:t>
            </a:r>
            <a:r>
              <a:rPr lang="en-US" sz="1700">
                <a:solidFill>
                  <a:srgbClr val="212529"/>
                </a:solidFill>
                <a:highlight>
                  <a:srgbClr val="BED4EB"/>
                </a:highlight>
                <a:latin typeface="Roboto"/>
                <a:ea typeface="Roboto"/>
                <a:cs typeface="Roboto"/>
                <a:sym typeface="Roboto"/>
              </a:rPr>
              <a:t>: Preprocessing and Normalization</a:t>
            </a:r>
            <a:endParaRPr sz="1700">
              <a:solidFill>
                <a:srgbClr val="212529"/>
              </a:solidFill>
              <a:highlight>
                <a:srgbClr val="BED4EB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■"/>
            </a:pPr>
            <a:r>
              <a:rPr b="1"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StandarScaler</a:t>
            </a:r>
            <a:r>
              <a:rPr lang="en-US" sz="1800"/>
              <a:t> (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z-score), c/variable o columna de media 0 y varianza 1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■"/>
            </a:pPr>
            <a:r>
              <a:rPr b="1"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MinMaxScaler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por variable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 algunas aplicaciones conviene normalizar por fila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■"/>
            </a:pPr>
            <a:r>
              <a:rPr b="1"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normalize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(por defecto por  fila, c/vector de norma 1, unitario)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Notar que estamos haciendo una transformación de los datos-&gt; Embedding ! Eh??!!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7"/>
          <p:cNvSpPr txBox="1"/>
          <p:nvPr/>
        </p:nvSpPr>
        <p:spPr>
          <a:xfrm>
            <a:off x="130450" y="444950"/>
            <a:ext cx="9144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Pre-procesamiento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7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Atributos categoricos</a:t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latin typeface="Proxima Nova"/>
                <a:ea typeface="Proxima Nova"/>
                <a:cs typeface="Proxima Nova"/>
                <a:sym typeface="Proxima Nova"/>
              </a:rPr>
              <a:t>encoding mediante transformaciones</a:t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https://scikit-learn.org/stable/modules/preprocessing.html#preprocessing-categorical-features</a:t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Transformación de los datos-&gt; Embedding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Distancias: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datos continuos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8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Euclídea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i="0" lang="en-US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Distancia de Manhattan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Distancia de mahalanobis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“distancia” del Coseno → primero normalizado por longitud de cada vector/fila,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Similitud del coseno: considera el producto punto entre vectores, es alta cuando están alineados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